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7" r:id="rId17"/>
    <p:sldId id="271" r:id="rId18"/>
    <p:sldId id="272" r:id="rId19"/>
    <p:sldId id="273" r:id="rId20"/>
    <p:sldId id="274" r:id="rId21"/>
    <p:sldId id="275" r:id="rId22"/>
    <p:sldId id="276" r:id="rId23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3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FBCF7AF-BE6E-4396-9EBA-A97AF3315071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97B387-BF8B-4D35-9F82-69C1E67ACB8E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B4D30-465B-4CC2-9AAE-4D4E7FC1E1D2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0B045C-7D47-4A0C-AE1E-27E22585B62A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7E985485-FC64-4DFF-92FD-CAC236E8B40C}" type="slidenum">
              <a:t>‹#›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2736937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PNG>
</file>

<file path=ppt/media/image21.PNG>
</file>

<file path=ppt/media/image22.jpg>
</file>

<file path=ppt/media/image3.jpg>
</file>

<file path=ppt/media/image4.jpg>
</file>

<file path=ppt/media/image5.jpg>
</file>

<file path=ppt/media/image6.jpg>
</file>

<file path=ppt/media/image7.pn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D8AECD-3305-43A4-8585-C4F0E666B7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599" y="764280"/>
            <a:ext cx="5028480" cy="3771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9389AA-FD5D-4EC5-9CD9-73465A16C2B8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77239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DF5F3098-306C-4EE9-AB09-D01736D141C4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073452-55AC-417B-95E9-AD959FE3C3C6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75209C-F8A6-4F0E-84BD-C09B3D32B770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3586EB-EA89-4873-B7BF-74A8D171D1D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1A23B8F9-5A2F-4913-8BB3-4F92BE6F927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244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B7FB5E-E2EC-4648-8F6C-A69DF765D86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3EC0BC8-35EA-4ECC-99CF-559BB59796CB}" type="slidenum">
              <a:t>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940596-D808-4879-9B82-CEED5C7E913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30A302-01DC-4350-800F-B5509691A63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145CE7-3CA5-4ACD-A131-C4F96ACB647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CAAE44E-BDC1-446D-946B-0B8ADA5E2CAA}" type="slidenum">
              <a:t>10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78429B-9564-4F82-AE1F-CD7BC9A583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128F7C-10AA-4520-A2AA-0821D1E16D4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3178C-B029-4FEA-99DB-7349CC4DBB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137EAF2-B0CA-433E-801D-C58AA8B34427}" type="slidenum">
              <a:t>11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0D389F-93DE-4808-97EE-15A3C07C84C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FE08C1-2B0A-4E28-BCD3-D1D6A8E0DCF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C6670-81E5-4336-8A56-AFD5461813A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290C9DA-2850-4A9D-9220-69201CDF0CF6}" type="slidenum">
              <a:t>12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945458-5EAA-4F5F-AC79-3B3CA05E921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F457F5-708B-4F5A-A7F7-FCCF7581F9D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9D0A3-28F8-49DE-8611-07B0E671A5A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0545CC7-D50D-42B8-B03A-1A5FF5AA5F8B}" type="slidenum">
              <a:t>13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92389D-433A-4881-9233-1154A19AB2A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B19C2B-3597-4E3A-B62C-071EDE8BE30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399EB-EA6B-4BFD-9A26-958BCC05422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CCC8915-D058-442D-8455-B6F887B0B44B}" type="slidenum">
              <a:t>14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9DA65B-F1B8-4B3F-BAB8-F2742607F24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955A14-ED00-4FE5-8628-E013E30C6FA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E8B66-3C69-41C6-BFF8-5B9DA59AE3B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18DF2E5-A0F4-446B-903E-C087C965B755}" type="slidenum">
              <a:t>15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D28543-3C60-44D5-B0CA-282EC1E4663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17AE4A-DE4A-4D24-BD9F-0C34DC73001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52F035-3177-4FE8-A981-533C0D7194E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43615AE-A6A5-403A-9582-BA818349F2CD}" type="slidenum">
              <a:t>16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E3047B-FFC8-421D-92D3-7492F4B6B0E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6AF3DF-2066-4372-9D8C-13C4F340648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6683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52F035-3177-4FE8-A981-533C0D7194E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43615AE-A6A5-403A-9582-BA818349F2CD}" type="slidenum">
              <a:t>17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E3047B-FFC8-421D-92D3-7492F4B6B0E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6AF3DF-2066-4372-9D8C-13C4F340648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3F2A30-0CA4-47E9-BED3-DC9C8D77FA7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0417689-6929-44A3-97A4-5B9C25F5BC71}" type="slidenum">
              <a:t>18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50DAA2-C6C0-44C5-B4C2-5491DD7149C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1542E2-A07B-426F-BE3F-AE187E80BBA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47F39-C00E-4703-8A39-57CEDA4D3F8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895E9EF-38B4-4E18-92FA-C1B1C078C17B}" type="slidenum">
              <a:t>19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D48FC7-2687-4F46-BEF5-F692DBC38A5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915C2F-8DD4-4438-993A-8617075B24C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AC6B8-3769-4029-B9DE-07D979E8D2C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5EEB006-E35F-4F30-86B3-40DE7271D204}" type="slidenum">
              <a:t>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776EB7-95C4-46E0-907D-1FC158E70AC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3E4FAA-B8B2-4605-B202-8DFBE7BA176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4BCEE-F0E3-4861-A157-4B8E07E2FD1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D051F93-253E-44F3-AB40-AFE59E8A512B}" type="slidenum">
              <a:t>20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8723D6-8A57-4FF5-AC07-976229D3F5B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6E7AC0-554A-48D2-B362-1C38796A17D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91015-5837-4E84-B7BB-FC794E70069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4B27A78-196E-4798-BD60-49F0C85D0B3E}" type="slidenum">
              <a:t>21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DA9ECA-BBF8-40E3-B073-7EF79F5284B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A895F6-B75E-4FAE-B9F1-668F8B543A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B562B0-EDD1-4798-81F5-81B8C4A15C1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2784C89-B9DD-41A6-9A9F-BC75410CBB6B}" type="slidenum">
              <a:t>22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FC9992-CB3E-41FD-9F51-CC34627E607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FB2470-C7E5-481B-B4C7-604E21FA5A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AF160-F625-4BCF-877F-8BD462B3C79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178E314-EF91-4B11-A005-77E93B51B219}" type="slidenum">
              <a:t>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9FE29F-8E06-452F-9310-061FD886D83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5B1B6E-B60A-4509-B6A0-0D0A2B61E40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91B692-EDAA-4A9D-977B-899C0484AB4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D4B555C-B4CB-40D0-A4B7-8C00281C5132}" type="slidenum">
              <a:t>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A9CE92-7522-4FBC-8F04-35B57A3088A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091901-C8A7-4C67-B8CB-82C2F97F8D8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A751DA-33A7-4471-9701-A4ED7A386C1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F89A5B1-F691-4FE0-8723-389999FD8E36}" type="slidenum">
              <a:t>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D4B00B-9B48-4105-9E05-EBB953C6491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3CBA54-15FC-4A32-B4B1-C0D26967730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AC2CC-3716-4E21-8550-2B12A4BEDFE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51AD5A8-76ED-4CB9-A873-03644E96AAE7}" type="slidenum">
              <a:t>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715363-4CFD-4222-9887-BA3BDE367A7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B8F1B7-0AE9-4C59-8297-A6F79F1246C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2C65EA-6901-442D-B76D-56452907B53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B1F0C8D-53C8-46AC-9C26-441EB974A460}" type="slidenum">
              <a:t>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57FE2C-03B6-40D0-810D-E1D303AABD3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B97B74-7DC8-4D6F-BA4D-F69BE75CFD0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40488A-B544-4D42-AEFA-6DB1CBAF046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9888EBF-551B-45ED-AC64-901B5CD96FAB}" type="slidenum">
              <a:t>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DAB1A0-A72F-4FFB-A895-B1BA9E230FF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9BE3FA-B38C-4547-8323-2C9B679A06C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3248D8-2FEB-439F-83F6-12E4FDA7CC8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663823E-3F1C-4903-92B9-42BC75B280AE}" type="slidenum">
              <a:t>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0C17BB-3C73-4D48-83F3-A221441202E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8A015D-40C6-4B82-8F20-501BF11731E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3BE3C-CEB4-4FF6-B019-C02AB6371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032AC8-6843-4E4D-BA06-AB9E9D282C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165BF-D674-4C91-856C-AC06213DF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372AC-E627-41F6-878F-7C89CA83D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3339E-7110-4F25-A30F-ACD56852B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041BA10-51F3-4246-8244-A3AB6C9C90D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59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EB6F0-FE18-4477-99ED-45EBFEC16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E2B2A0-9A3A-4B82-870F-217B7C3184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D8F5D-3924-4523-B24B-58041ED62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A75D3-3EE7-42D6-97C8-883DFB4B5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AB332-9047-4DA4-9EFF-BA83C8DB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B2DD0A3-31A7-4F3D-B5DB-31793B2F842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01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A8CABB-A7B7-429D-AD72-1C6F835CEF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9D5D9E-28E2-4F60-ACEE-83DE6CD9B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ADE24-6DAF-402F-B371-B44C1B6D8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04DD4-6BBB-4830-9A2F-831385BF9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2EB85-5940-4444-BA88-E223F970D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28C7866-FAB1-4028-AADB-996805C2539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955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F092E-B20F-4857-8D8F-8669287F1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B82AB-2667-4902-B8CE-AFC45375D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2210A-BD1F-4BD8-8336-F38BB245F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A5CF8-1B3C-4A81-B276-914B3102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37717-F91D-49D7-BEF3-2F9AEE657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F6D545A-5FEC-41BE-8818-1241DD7E4CA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852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8A902-D280-4CD8-98CE-9F59B20E7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8B372-1DFB-4595-88CA-56313F0E8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8BBBB9-62DF-4824-B4BF-68BF082E0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1C8C6-6AFA-4102-878D-198F15DAE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8D0D5-3262-4654-AC5B-F7B46792E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F384FE1-720A-4B0C-B424-7F74CC1EC0E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87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C17CC-70F9-4B33-BD51-FFE7016C2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0D2BD-501C-4AC6-8BAF-3AA738FC76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960B2-70E4-4ECF-AECF-7B68AB859B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77288E-D4C4-4D6A-B7EA-948DB8462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22DA61-A2E7-4EB3-B080-F01527CBD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C40BB-D251-4D62-9744-B350D3C2C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0E49651-E888-42A2-8E08-33A9F6508FA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42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C608A-00AD-4A04-BEE9-4DEA560FE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8B6B7-7296-416F-B8F7-718A9A8AF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9F28C-E2BD-4C58-831C-36733ADB9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11C1D6-F83F-4250-9EFC-FDB89D4AE2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B1BB90-C31B-4BE4-B733-DEBEA4956B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535BC2-AFD9-4BC9-A535-93E9D8032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E809DF-91B0-4881-A31B-AD258FE6E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783EFC-02B4-4D5A-9601-685916325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14C58D3-A352-4DD9-AA29-6230DC9223D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09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BECB7-1703-4E78-BD3C-494DBBFCD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DEA3C6-97AF-4D23-A2BD-DFDD732D9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51C922-77DF-4C29-A736-4A585C08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3467F-527E-448A-9D04-CC4AA05B9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BCEBEE8-C285-49E8-AF18-12C46CF4C86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530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30266D-B4E6-46ED-B8BE-320AEAC72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631389-5BD2-4D1A-8EA2-51C11DF90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B29682-7404-4AD2-B3D2-D16E4452D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B94C312-25D9-4C46-8553-75740714C40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1896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156CD-93B6-43EB-A2E2-C0CD621E0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DC323-4E2A-45CA-B053-063A27A24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CA9257-6358-4F00-89F7-1CE375E017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5F278B-0BBE-4D62-AF7C-66A9D893B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29DBA-8B1E-445A-97BB-48410F82A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A9B786-0BA2-49EE-9FFF-E82E4FAF5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09EEF2D-6006-4236-9C15-EE2F3F55524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27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C6D17-1CEB-4FEE-83E6-2A4CE12B4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2AB2F2-75DA-41A2-8428-861527771C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225AFC-E5D7-4861-BBAF-3B51C967E1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73173E-C1B1-40C6-9BC7-184D129C0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360C01-6D7B-4FB8-B10C-F21CF6786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645CF-5D58-480E-A15E-35D73E3EC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37AD4DA-A386-42EB-9C94-850F459D73C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26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5D69E2-DCC2-480C-B4BF-4D5B33AE6C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1B0616-B31F-4A03-98E8-2D142716B4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F9253-D57E-4EF5-8458-1475E8196DB9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8AF46-0DB2-4793-A5ED-F92F4055A10A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ct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B7A97-000D-44F8-99EE-71F402B1974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7794DBC4-B245-4C0C-A535-072D3904968F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hangingPunct="0">
        <a:tabLst/>
        <a:defRPr lang="en-US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rtl="0" hangingPunct="0">
        <a:spcBef>
          <a:spcPts val="1417"/>
        </a:spcBef>
        <a:spcAft>
          <a:spcPts val="0"/>
        </a:spcAft>
        <a:tabLst/>
        <a:defRPr lang="en-US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85E7A-8EB2-46DE-BCD7-705B2726DFD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29560" y="2926079"/>
            <a:ext cx="9071640" cy="1262160"/>
          </a:xfrm>
        </p:spPr>
        <p:txBody>
          <a:bodyPr>
            <a:spAutoFit/>
          </a:bodyPr>
          <a:lstStyle/>
          <a:p>
            <a:pPr lvl="0"/>
            <a:r>
              <a:rPr lang="en-US" sz="2800"/>
              <a:t>An Exploration in Raymarching and Optics</a:t>
            </a:r>
            <a:br>
              <a:rPr lang="en-US" sz="2800"/>
            </a:br>
            <a:r>
              <a:rPr lang="en-US" sz="2400"/>
              <a:t>By: Paul Grad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6508F-BA9D-481F-B933-09EC21370C7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Optical Properties of Bubbles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2ADDFE-0DDB-4370-8F13-A93A1DADA5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840479" y="1742040"/>
            <a:ext cx="2604960" cy="438444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Reflection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8D524A-2E56-4723-BC7E-7A3DFEAA50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0080" y="1742040"/>
            <a:ext cx="2926079" cy="438444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Translucency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58C35B-8479-4E43-AC33-2FD1A98BBA4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58000" y="1737359"/>
            <a:ext cx="2834640" cy="64008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Interference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DC5FB3-EC30-41C7-8CE0-B155CD421EC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l="7376" r="7518"/>
          <a:stretch>
            <a:fillRect/>
          </a:stretch>
        </p:blipFill>
        <p:spPr>
          <a:xfrm>
            <a:off x="457200" y="2420280"/>
            <a:ext cx="3108600" cy="2060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1E3868-CA74-49C3-8D58-5C7AC5F3620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3741480" y="2421000"/>
            <a:ext cx="3071880" cy="187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B4612C-29B8-49F0-8A89-F453D28264C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7021080" y="2286000"/>
            <a:ext cx="2945880" cy="2209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C7E5D1-34E7-47BE-8393-ACCB32FD80D6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1791000" y="5147840"/>
            <a:ext cx="2818800" cy="21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traight Connector 10">
            <a:extLst>
              <a:ext uri="{FF2B5EF4-FFF2-40B4-BE49-F238E27FC236}">
                <a16:creationId xmlns:a16="http://schemas.microsoft.com/office/drawing/2014/main" id="{558C41F9-41CB-4C6E-BAC3-E4E975A7AC28}"/>
              </a:ext>
            </a:extLst>
          </p:cNvPr>
          <p:cNvSpPr/>
          <p:nvPr/>
        </p:nvSpPr>
        <p:spPr>
          <a:xfrm flipV="1">
            <a:off x="4937760" y="4389120"/>
            <a:ext cx="0" cy="529200"/>
          </a:xfrm>
          <a:prstGeom prst="line">
            <a:avLst/>
          </a:prstGeom>
          <a:noFill/>
          <a:ln w="91440">
            <a:solidFill>
              <a:srgbClr val="000000"/>
            </a:solidFill>
            <a:prstDash val="solid"/>
            <a:headEnd type="arrow"/>
          </a:ln>
        </p:spPr>
        <p:txBody>
          <a:bodyPr vert="horz" wrap="none" lIns="135720" tIns="90720" rIns="135720" bIns="9072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12" name="Straight Connector 11">
            <a:extLst>
              <a:ext uri="{FF2B5EF4-FFF2-40B4-BE49-F238E27FC236}">
                <a16:creationId xmlns:a16="http://schemas.microsoft.com/office/drawing/2014/main" id="{6452B10A-2A69-4CDA-B791-32CBC2630F21}"/>
              </a:ext>
            </a:extLst>
          </p:cNvPr>
          <p:cNvSpPr/>
          <p:nvPr/>
        </p:nvSpPr>
        <p:spPr>
          <a:xfrm flipH="1" flipV="1">
            <a:off x="3017520" y="4480560"/>
            <a:ext cx="182880" cy="548640"/>
          </a:xfrm>
          <a:prstGeom prst="line">
            <a:avLst/>
          </a:prstGeom>
          <a:noFill/>
          <a:ln w="91440">
            <a:solidFill>
              <a:srgbClr val="000000"/>
            </a:solidFill>
            <a:prstDash val="solid"/>
            <a:headEnd type="arrow"/>
          </a:ln>
        </p:spPr>
        <p:txBody>
          <a:bodyPr vert="horz" wrap="none" lIns="135720" tIns="90720" rIns="135720" bIns="9072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13" name="Straight Connector 12">
            <a:extLst>
              <a:ext uri="{FF2B5EF4-FFF2-40B4-BE49-F238E27FC236}">
                <a16:creationId xmlns:a16="http://schemas.microsoft.com/office/drawing/2014/main" id="{F63985F8-6FC4-440A-916A-E9B5AB7C82B9}"/>
              </a:ext>
            </a:extLst>
          </p:cNvPr>
          <p:cNvSpPr/>
          <p:nvPr/>
        </p:nvSpPr>
        <p:spPr>
          <a:xfrm flipV="1">
            <a:off x="6949440" y="4572000"/>
            <a:ext cx="365760" cy="457200"/>
          </a:xfrm>
          <a:prstGeom prst="line">
            <a:avLst/>
          </a:prstGeom>
          <a:noFill/>
          <a:ln w="91440">
            <a:solidFill>
              <a:srgbClr val="000000"/>
            </a:solidFill>
            <a:prstDash val="solid"/>
            <a:headEnd type="arrow"/>
          </a:ln>
        </p:spPr>
        <p:txBody>
          <a:bodyPr vert="horz" wrap="none" lIns="135720" tIns="90720" rIns="135720" bIns="9072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A7FD4F1-6A5F-4992-842A-3F85CFA4AF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824" y="5141025"/>
            <a:ext cx="1925496" cy="197090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D8263-EC97-4DC3-B274-F2C72C3139E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Modeling Translucency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80F19-FFE5-4DDA-986A-E6C0CE5EC3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As the ray traversed through each object, I would do post-multiplied alpha blending of the current color with the previous (closer) color.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When the ray reached a distance limit, the color would be mixed with the color from the environment map.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585E3-BC4B-4FFB-8A36-2720CAD39DC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Modeling Reflection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9FFE1-7ECF-4389-B306-2AB6F915507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I did two-level recursive ray-tracing.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When the ray hit a point, the ray direction would be reset to the reflection direction reflect(eye, normal).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Ray-marching would then repeat.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Now, instead of doing three-level ray-tracing the environment map was sampled based on the reflection direction.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I also used the Phong illumination model to create highlights.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D262A-5D7D-461F-9652-EB68D565DC7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What is Interference?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9EB9F7-1519-46E1-9801-00D2AEB21F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" y="2016360"/>
            <a:ext cx="9071640" cy="154980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When waves of the same frequency interact with a phase shift between them, they either </a:t>
            </a:r>
            <a:r>
              <a:rPr lang="en-US" b="1"/>
              <a:t>constructively </a:t>
            </a:r>
            <a:r>
              <a:rPr lang="en-US"/>
              <a:t>or </a:t>
            </a:r>
            <a:r>
              <a:rPr lang="en-US" b="1"/>
              <a:t>destructively </a:t>
            </a:r>
            <a:r>
              <a:rPr lang="en-US"/>
              <a:t>interfere.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1C2209-8283-4E4B-851F-7667AACBE1C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458879" y="4206240"/>
            <a:ext cx="3673439" cy="3287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F77B-65E1-4430-844D-348C087028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What is Interference?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88C57B-6005-4884-9609-7487D2681F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1371599"/>
            <a:ext cx="9071640" cy="438444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Refraction in the thin film causes a phase shift between the surface reflection and reflection at the bottom of the film.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When reflected off the bottom, a phase shift of 180 degrees occurs.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E90B7E-9BA3-4462-BF5B-745320128E3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458879" y="4206240"/>
            <a:ext cx="3673439" cy="3287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654B9-F58B-4585-AC63-25EC5492BAD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/>
              <a:t>Equation of Thin Film </a:t>
            </a:r>
            <a:r>
              <a:rPr lang="en-US" dirty="0" err="1"/>
              <a:t>Intereference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770AFF-EA51-43BC-8DAF-E63F56B200EE}"/>
                  </a:ext>
                </a:extLst>
              </p:cNvPr>
              <p:cNvSpPr txBox="1">
                <a:spLocks noGrp="1" noResize="1"/>
              </p:cNvSpPr>
              <p:nvPr>
                <p:ph idx="4294967295"/>
              </p:nvPr>
            </p:nvSpPr>
            <p:spPr>
              <a:xfrm>
                <a:off x="3017520" y="2210760"/>
                <a:ext cx="3584880" cy="806760"/>
              </a:xfrm>
              <a:ln>
                <a:noFill/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lvl="0">
                  <a:spcBef>
                    <a:spcPts val="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>
                          <a:latin typeface="Cambria Math" panose="02040503050406030204" pitchFamily="18" charset="0"/>
                        </a:rPr>
                        <m:t>2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𝑓𝑖𝑙𝑚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cos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λ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770AFF-EA51-43BC-8DAF-E63F56B200EE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4294967295"/>
              </p:nvPr>
            </p:nvSpPr>
            <p:spPr>
              <a:xfrm>
                <a:off x="3017520" y="2210760"/>
                <a:ext cx="3584880" cy="806760"/>
              </a:xfrm>
              <a:blipFill>
                <a:blip r:embed="rId3"/>
                <a:stretch>
                  <a:fillRect t="-10606" r="-42007" b="-1969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7E2F3-472A-4491-A402-EC29C913C8B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76260" y="1280521"/>
            <a:ext cx="9071640" cy="1736999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 dirty="0"/>
              <a:t>The equation governing constructive interference in thin film is thus:</a:t>
            </a:r>
          </a:p>
          <a:p>
            <a:pPr lvl="0">
              <a:buSzPct val="45000"/>
              <a:buFont typeface="StarSymbol"/>
              <a:buChar char="●"/>
            </a:pPr>
            <a:endParaRPr lang="en-US" dirty="0"/>
          </a:p>
          <a:p>
            <a:pPr lvl="0">
              <a:buSzPct val="45000"/>
              <a:buFont typeface="StarSymbol"/>
              <a:buChar char="●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763AF0D9-077A-402E-80C0-88DA4C12711D}"/>
                  </a:ext>
                </a:extLst>
              </p:cNvPr>
              <p:cNvSpPr txBox="1">
                <a:spLocks noGrp="1"/>
              </p:cNvSpPr>
              <p:nvPr>
                <p:ph type="body" idx="4294967295"/>
              </p:nvPr>
            </p:nvSpPr>
            <p:spPr>
              <a:xfrm>
                <a:off x="457200" y="3292200"/>
                <a:ext cx="9509760" cy="2651399"/>
              </a:xfrm>
            </p:spPr>
            <p:txBody>
              <a:bodyPr/>
              <a:lstStyle/>
              <a:p>
                <a:pPr lvl="0">
                  <a:buSzPct val="45000"/>
                  <a:buFont typeface="StarSymbol"/>
                  <a:buChar char="●"/>
                </a:pPr>
                <a:r>
                  <a:rPr lang="en-US" dirty="0"/>
                  <a:t>Where </a:t>
                </a:r>
                <a:r>
                  <a:rPr lang="el-G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λ</a:t>
                </a:r>
                <a:r>
                  <a:rPr lang="en-US" dirty="0"/>
                  <a:t> is the wavelength of light, d is the thickness of the film,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𝑓𝑖𝑙𝑚</m:t>
                        </m:r>
                      </m:sub>
                    </m:sSub>
                  </m:oMath>
                </a14:m>
                <a:r>
                  <a:rPr lang="en-US" i="1" dirty="0"/>
                  <a:t> </a:t>
                </a:r>
                <a:r>
                  <a:rPr lang="en-US" dirty="0"/>
                  <a:t>is the index of refraction of the soap film,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 is the angle of refraction, and m is an integer.</a:t>
                </a:r>
              </a:p>
              <a:p>
                <a:pPr lvl="0">
                  <a:buSzPct val="45000"/>
                  <a:buFont typeface="StarSymbol"/>
                  <a:buChar char="●"/>
                </a:pPr>
                <a:r>
                  <a:rPr lang="en-US" dirty="0"/>
                  <a:t>Essentially, wavelengths which are completely out of phase constructively interfere, whereas those in phase destructively interfere (opposite to usual interference).</a:t>
                </a:r>
              </a:p>
              <a:p>
                <a:pPr lvl="0">
                  <a:buSzPct val="45000"/>
                  <a:buFont typeface="StarSymbol"/>
                  <a:buChar char="●"/>
                </a:pPr>
                <a:endParaRPr lang="en-US" dirty="0"/>
              </a:p>
              <a:p>
                <a:pPr lvl="0">
                  <a:buSzPct val="45000"/>
                  <a:buFont typeface="StarSymbol"/>
                  <a:buChar char="●"/>
                </a:pPr>
                <a:endParaRPr lang="en-US" dirty="0"/>
              </a:p>
            </p:txBody>
          </p:sp>
        </mc:Choice>
        <mc:Fallback xmlns=""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763AF0D9-077A-402E-80C0-88DA4C12711D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457200" y="3292200"/>
                <a:ext cx="9509760" cy="2651399"/>
              </a:xfrm>
              <a:blipFill>
                <a:blip r:embed="rId4"/>
                <a:stretch>
                  <a:fillRect l="-2564" t="-4828" r="-192" b="-645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AD3EA106-E494-4867-9BF6-46711F305D47}"/>
              </a:ext>
            </a:extLst>
          </p:cNvPr>
          <p:cNvSpPr txBox="1">
            <a:spLocks noResize="1"/>
          </p:cNvSpPr>
          <p:nvPr/>
        </p:nvSpPr>
        <p:spPr>
          <a:xfrm>
            <a:off x="2377439" y="3362400"/>
            <a:ext cx="72000" cy="32148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5D37A-A175-46AA-81CB-99DF397B2C9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/>
              <a:t>Mapping Film Thickness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D0C9182C-6296-4950-8E28-2044FB69791A}"/>
                  </a:ext>
                </a:extLst>
              </p:cNvPr>
              <p:cNvSpPr txBox="1">
                <a:spLocks noGrp="1"/>
              </p:cNvSpPr>
              <p:nvPr>
                <p:ph type="body" idx="4294967295"/>
              </p:nvPr>
            </p:nvSpPr>
            <p:spPr>
              <a:xfrm>
                <a:off x="592134" y="1394467"/>
                <a:ext cx="9071640" cy="4384440"/>
              </a:xfrm>
            </p:spPr>
            <p:txBody>
              <a:bodyPr/>
              <a:lstStyle/>
              <a:p>
                <a:pPr>
                  <a:buSzPct val="45000"/>
                  <a:buFont typeface="StarSymbol"/>
                  <a:buChar char="●"/>
                </a:pPr>
                <a:r>
                  <a:rPr lang="en-US" dirty="0">
                    <a:latin typeface="+mn-lt"/>
                  </a:rPr>
                  <a:t>The film is thickest at the middle and thinnest at the top.</a:t>
                </a:r>
              </a:p>
              <a:p>
                <a:pPr>
                  <a:buSzPct val="45000"/>
                  <a:buFont typeface="StarSymbol"/>
                  <a:buChar char="●"/>
                </a:pPr>
                <a:r>
                  <a:rPr lang="en-US" dirty="0">
                    <a:latin typeface="+mn-lt"/>
                  </a:rPr>
                  <a:t>I decided to map film thickness at any point of the sphere as a function of the normal n and a noise texture</a:t>
                </a:r>
              </a:p>
              <a:p>
                <a:pPr lvl="2">
                  <a:buSzPct val="45000"/>
                  <a:buFont typeface="StarSymbol"/>
                  <a:buChar char="●"/>
                </a:pPr>
                <a14:m>
                  <m:oMath xmlns:m="http://schemas.openxmlformats.org/officeDocument/2006/math">
                    <m:r>
                      <a:rPr lang="en-US" sz="2400" i="1">
                        <a:highlight>
                          <a:scrgbClr r="0" g="0" b="0">
                            <a:alpha val="0"/>
                          </a:scrgbClr>
                        </a:highlight>
                        <a:latin typeface="Cambria Math" panose="02040503050406030204" pitchFamily="18" charset="0"/>
                      </a:rPr>
                      <m:t>𝑙𝑒𝑛𝑔𝑡h</m:t>
                    </m:r>
                    <m:d>
                      <m:dPr>
                        <m:ctrlPr>
                          <a:rPr lang="en-US" sz="2400" i="1">
                            <a:highlight>
                              <a:scrgbClr r="0" g="0" b="0">
                                <a:alpha val="0"/>
                              </a:scrgbClr>
                            </a:highlight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highlight>
                              <a:scrgbClr r="0" g="0" b="0">
                                <a:alpha val="0"/>
                              </a:scrgbClr>
                            </a:highlight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highlight>
                              <a:scrgbClr r="0" g="0" b="0">
                                <a:alpha val="0"/>
                              </a:scrgbClr>
                            </a:highlight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sz="2400" i="1">
                            <a:highlight>
                              <a:scrgbClr r="0" g="0" b="0">
                                <a:alpha val="0"/>
                              </a:scrgbClr>
                            </a:highlight>
                            <a:latin typeface="Cambria Math" panose="02040503050406030204" pitchFamily="18" charset="0"/>
                          </a:rPr>
                          <m:t>𝑥𝑧</m:t>
                        </m:r>
                      </m:e>
                    </m:d>
                    <m:r>
                      <a:rPr lang="en-US" sz="2400" i="1">
                        <a:highlight>
                          <a:scrgbClr r="0" g="0" b="0">
                            <a:alpha val="0"/>
                          </a:scrgbClr>
                        </a:highlight>
                        <a:latin typeface="Cambria Math" panose="02040503050406030204" pitchFamily="18" charset="0"/>
                      </a:rPr>
                      <m:t>∗(1 − .1 ∗</m:t>
                    </m:r>
                    <m:r>
                      <a:rPr lang="en-US" sz="2400" i="1">
                        <a:highlight>
                          <a:scrgbClr r="0" g="0" b="0">
                            <a:alpha val="0"/>
                          </a:scrgbClr>
                        </a:highlight>
                        <a:latin typeface="Cambria Math" panose="02040503050406030204" pitchFamily="18" charset="0"/>
                      </a:rPr>
                      <m:t>𝑠𝑝h𝑒𝑟𝑒𝑀𝑎𝑝</m:t>
                    </m:r>
                    <m:d>
                      <m:dPr>
                        <m:ctrlPr>
                          <a:rPr lang="en-US" sz="2400" i="1">
                            <a:highlight>
                              <a:scrgbClr r="0" g="0" b="0">
                                <a:alpha val="0"/>
                              </a:scrgbClr>
                            </a:highlight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highlight>
                              <a:scrgbClr r="0" g="0" b="0">
                                <a:alpha val="0"/>
                              </a:scrgbClr>
                            </a:highlight>
                            <a:latin typeface="Cambria Math" panose="02040503050406030204" pitchFamily="18" charset="0"/>
                          </a:rPr>
                          <m:t>𝑛𝑜𝑖𝑠𝑒</m:t>
                        </m:r>
                        <m:r>
                          <a:rPr lang="en-US" sz="2400" i="1">
                            <a:highlight>
                              <a:scrgbClr r="0" g="0" b="0">
                                <a:alpha val="0"/>
                              </a:scrgbClr>
                            </a:highlight>
                            <a:latin typeface="Cambria Math" panose="02040503050406030204" pitchFamily="18" charset="0"/>
                          </a:rPr>
                          <m:t>𝑡𝑒𝑥𝑡𝑢𝑟𝑒</m:t>
                        </m:r>
                        <m:r>
                          <a:rPr lang="en-US" sz="2400" i="1">
                            <a:highlight>
                              <a:scrgbClr r="0" g="0" b="0">
                                <a:alpha val="0"/>
                              </a:scrgbClr>
                            </a:highlight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400" i="1">
                            <a:highlight>
                              <a:scrgbClr r="0" g="0" b="0">
                                <a:alpha val="0"/>
                              </a:scrgbClr>
                            </a:highlight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2400" i="1">
                        <a:highlight>
                          <a:scrgbClr r="0" g="0" b="0">
                            <a:alpha val="0"/>
                          </a:scrgbClr>
                        </a:highlight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highlight>
                    <a:scrgbClr r="0" g="0" b="0">
                      <a:alpha val="0"/>
                    </a:scrgbClr>
                  </a:highlight>
                </a:endParaRPr>
              </a:p>
              <a:p>
                <a:pPr lvl="2">
                  <a:buSzPct val="45000"/>
                  <a:buFont typeface="StarSymbol"/>
                  <a:buChar char="●"/>
                </a:pPr>
                <a:r>
                  <a:rPr lang="en-US" sz="2400" dirty="0">
                    <a:highlight>
                      <a:scrgbClr r="0" g="0" b="0">
                        <a:alpha val="0"/>
                      </a:scrgbClr>
                    </a:highlight>
                  </a:rPr>
                  <a:t>where </a:t>
                </a:r>
                <a:r>
                  <a:rPr lang="en-US" sz="2400" i="1" dirty="0" err="1">
                    <a:highlight>
                      <a:scrgbClr r="0" g="0" b="0">
                        <a:alpha val="0"/>
                      </a:scrgbClr>
                    </a:highlight>
                  </a:rPr>
                  <a:t>sphereMap</a:t>
                </a:r>
                <a:r>
                  <a:rPr lang="en-US" sz="2400" i="1" dirty="0">
                    <a:highlight>
                      <a:scrgbClr r="0" g="0" b="0">
                        <a:alpha val="0"/>
                      </a:scrgbClr>
                    </a:highlight>
                  </a:rPr>
                  <a:t> </a:t>
                </a:r>
                <a:r>
                  <a:rPr lang="en-US" sz="2400" dirty="0">
                    <a:highlight>
                      <a:scrgbClr r="0" g="0" b="0">
                        <a:alpha val="0"/>
                      </a:scrgbClr>
                    </a:highlight>
                  </a:rPr>
                  <a:t>does a spherical texture mapping.</a:t>
                </a:r>
              </a:p>
              <a:p>
                <a:pPr lvl="1">
                  <a:buSzPct val="45000"/>
                  <a:buFont typeface="StarSymbol"/>
                  <a:buChar char="●"/>
                </a:pPr>
                <a:endParaRPr lang="en-US" dirty="0"/>
              </a:p>
              <a:p>
                <a:pPr>
                  <a:buSzPct val="45000"/>
                  <a:buFont typeface="StarSymbol"/>
                  <a:buChar char="●"/>
                </a:pPr>
                <a:endParaRPr lang="en-US" dirty="0"/>
              </a:p>
              <a:p>
                <a:pPr lvl="0">
                  <a:buSzPct val="45000"/>
                  <a:buFont typeface="StarSymbol"/>
                  <a:buChar char="●"/>
                </a:pPr>
                <a:endParaRPr lang="en-US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D0C9182C-6296-4950-8E28-2044FB69791A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592134" y="1394467"/>
                <a:ext cx="9071640" cy="4384440"/>
              </a:xfrm>
              <a:blipFill>
                <a:blip r:embed="rId3"/>
                <a:stretch>
                  <a:fillRect l="-2688" t="-29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9F9FB04A-C49F-4A2B-BB01-09A5683E0B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4914194"/>
            <a:ext cx="5672250" cy="250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632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5D37A-A175-46AA-81CB-99DF397B2C9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Modeling Thin Film Interference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9182C-6296-4950-8E28-2044FB69791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 dirty="0"/>
              <a:t>The algorithm: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Calculate the wavelengths that constructively interfere up to 9 iterations of m, using the previous equation.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Map the wavelength into a “rainbow map” and add to the total color from interference.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Add the color from interference to the final color of the object.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dirty="0"/>
              <a:t> The algorithm and its implementation is further described in GPU Gems 3, Chapter 8.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22A77-56ED-4408-B401-78682E5FD14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Final Result: Bubbles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331454-7B1D-408F-9BF5-22DE05B5867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29560" y="2743199"/>
            <a:ext cx="9071640" cy="1262160"/>
          </a:xfrm>
        </p:spPr>
        <p:txBody>
          <a:bodyPr/>
          <a:lstStyle/>
          <a:p>
            <a:pPr lvl="0"/>
            <a:r>
              <a:rPr lang="en-US"/>
              <a:t>Cue the browser!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8DB45-16E7-4B3B-B06E-875D7911736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What is Dispersion?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9A759-3497-4C39-9A46-9C833F4F05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The refractive index of a material depends on the frequency of light.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Higher frequencies “bend” more than lower frequencies.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6B68C0-9DFC-4389-92BE-A98C1C02D69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594880" y="3931920"/>
            <a:ext cx="5360400" cy="3350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90798-E14E-4145-8778-A83E93513AC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03999" y="0"/>
            <a:ext cx="9071640" cy="1262160"/>
          </a:xfrm>
        </p:spPr>
        <p:txBody>
          <a:bodyPr/>
          <a:lstStyle/>
          <a:p>
            <a:pPr lvl="0"/>
            <a:r>
              <a:rPr lang="en-US" dirty="0"/>
              <a:t>Goal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C2443D-05F6-4E2B-A094-2BC334CFC61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932400"/>
            <a:ext cx="9071640" cy="438444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 dirty="0"/>
              <a:t>Model physical and optical properties of bubbles and glass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Physical:</a:t>
            </a:r>
          </a:p>
          <a:p>
            <a:pPr lvl="2" hangingPunct="0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Merging and division of bubbles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Optical:</a:t>
            </a:r>
          </a:p>
          <a:p>
            <a:pPr lvl="2" hangingPunct="0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Translucency</a:t>
            </a:r>
          </a:p>
          <a:p>
            <a:pPr lvl="2" hangingPunct="0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Reflection</a:t>
            </a:r>
          </a:p>
          <a:p>
            <a:pPr lvl="2" hangingPunct="0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Refraction/Transmission</a:t>
            </a:r>
          </a:p>
          <a:p>
            <a:pPr lvl="2" hangingPunct="0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Interference patterns</a:t>
            </a:r>
          </a:p>
          <a:p>
            <a:pPr lvl="2" hangingPunct="0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Dispersion</a:t>
            </a:r>
          </a:p>
          <a:p>
            <a:pPr lvl="2" hangingPunct="0">
              <a:spcBef>
                <a:spcPts val="1417"/>
              </a:spcBef>
              <a:buSzPct val="45000"/>
              <a:buFont typeface="StarSymbol"/>
              <a:buChar char="●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Fresnel Equations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4DF86-9D1E-4A0C-9906-F2FDDC09AEF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Modeling Refraction and Dispersion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D0A5D-6701-47D2-9CD7-0F9077B7CF8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3 rays are shot into the scene for each pixel, representing the rgb channels.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The glass has slightly different indices of refraction for each wavelength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The rays diverge from each other, and create multiple overlaid color images in the final 2D image.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5DAEA-9CD0-4668-9213-884307F759D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Fresnel Equations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1A131-84B7-4662-B71B-89098E940C2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1233889"/>
            <a:ext cx="9071640" cy="4919591"/>
          </a:xfrm>
        </p:spPr>
        <p:txBody>
          <a:bodyPr/>
          <a:lstStyle/>
          <a:p>
            <a:pPr>
              <a:buSzPct val="45000"/>
              <a:buFont typeface="StarSymbol"/>
              <a:buChar char="●"/>
            </a:pPr>
            <a:r>
              <a:rPr lang="en-US" dirty="0"/>
              <a:t>The </a:t>
            </a:r>
            <a:r>
              <a:rPr lang="en-US" i="1" dirty="0" err="1"/>
              <a:t>fresnel</a:t>
            </a:r>
            <a:r>
              <a:rPr lang="en-US" i="1" dirty="0"/>
              <a:t> </a:t>
            </a:r>
            <a:r>
              <a:rPr lang="en-US" dirty="0"/>
              <a:t>term in BRDFs.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dirty="0"/>
              <a:t>Describe the ratio of reflected light vs transmitted light.</a:t>
            </a:r>
          </a:p>
          <a:p>
            <a:pPr lvl="0">
              <a:buSzPct val="45000"/>
              <a:buFont typeface="StarSymbol"/>
              <a:buChar char="●"/>
            </a:pPr>
            <a:endParaRPr lang="en-US" dirty="0"/>
          </a:p>
          <a:p>
            <a:pPr lvl="0">
              <a:buSzPct val="45000"/>
              <a:buFont typeface="StarSymbol"/>
              <a:buChar char="●"/>
            </a:pPr>
            <a:endParaRPr lang="en-US" dirty="0"/>
          </a:p>
          <a:p>
            <a:pPr lvl="0">
              <a:buSzPct val="45000"/>
              <a:buFont typeface="StarSymbol"/>
              <a:buChar char="●"/>
            </a:pPr>
            <a:endParaRPr lang="en-US" dirty="0"/>
          </a:p>
          <a:p>
            <a:pPr lvl="0">
              <a:buSzPct val="45000"/>
              <a:buFont typeface="StarSymbol"/>
              <a:buChar char="●"/>
            </a:pPr>
            <a:endParaRPr lang="en-US" dirty="0"/>
          </a:p>
          <a:p>
            <a:pPr lvl="0">
              <a:buSzPct val="45000"/>
              <a:buFont typeface="StarSymbol"/>
              <a:buChar char="●"/>
            </a:pPr>
            <a:endParaRPr lang="en-US" dirty="0"/>
          </a:p>
          <a:p>
            <a:pPr lvl="0">
              <a:buSzPct val="45000"/>
              <a:buFont typeface="StarSymbol"/>
              <a:buChar char="●"/>
            </a:pPr>
            <a:r>
              <a:rPr lang="en-US" dirty="0"/>
              <a:t>At the “critical angle” of incidence, no light is transmitted, only reflected (TIR).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4C176E-DCA7-46FC-AD25-01A8625E70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99" y="2978594"/>
            <a:ext cx="5069440" cy="14453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05712D-CFB6-47B9-8411-2C0C9CE779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99" y="4585182"/>
            <a:ext cx="5753582" cy="14153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F161D7-DED3-4B32-9721-D5A7ADB685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690" y="3300170"/>
            <a:ext cx="3377533" cy="224759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85231-C817-495E-844F-8D1DD548102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Final Result for Glass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892C95-80CB-4F63-8A8C-DBEEE3231A1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Cue the browser!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24355-ABE9-4077-BC34-EAF370DAA54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3913" y="-52827"/>
            <a:ext cx="9071640" cy="1262160"/>
          </a:xfrm>
        </p:spPr>
        <p:txBody>
          <a:bodyPr/>
          <a:lstStyle/>
          <a:p>
            <a:pPr lvl="0"/>
            <a:r>
              <a:rPr lang="en-US" dirty="0"/>
              <a:t>Volumetric Rendering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C0CA6-1814-4B6B-AD3D-14EF2919259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6146" y="885240"/>
            <a:ext cx="9071640" cy="188856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 dirty="0"/>
              <a:t>The computation of 2D images from 3D scalar fields.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dirty="0"/>
              <a:t>Allows for the rendering of objects not as 2D surfaces, but as 3D volumes with depth.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dirty="0"/>
              <a:t>Applications: </a:t>
            </a:r>
            <a:r>
              <a:rPr lang="en-US" dirty="0" err="1"/>
              <a:t>metaballs</a:t>
            </a:r>
            <a:r>
              <a:rPr lang="en-US" dirty="0"/>
              <a:t>, sub-surface scattering of skin, clouds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dirty="0"/>
              <a:t>Multiple implementations: marching cubes, raymarching, splatting</a:t>
            </a:r>
          </a:p>
          <a:p>
            <a:pPr lvl="0">
              <a:buSzPct val="45000"/>
              <a:buFont typeface="StarSymbol"/>
              <a:buChar char="●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37CD73-A163-4EDB-920E-3BD8DB96AEE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106529" y="5277173"/>
            <a:ext cx="3959279" cy="2225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46BA2C-B2E7-457E-B064-C8F880733B7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304127" y="5543459"/>
            <a:ext cx="2619000" cy="1742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2C2646-C24E-4149-BEE2-434925C07D36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157498" y="5343300"/>
            <a:ext cx="2857320" cy="1942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4ABB2C-DE93-4D58-80FF-9ADB003ECAAA}"/>
              </a:ext>
            </a:extLst>
          </p:cNvPr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8374349" y="0"/>
            <a:ext cx="1282363" cy="961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AF4AA-D278-4169-8C43-A9AFB303B8A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03999" y="0"/>
            <a:ext cx="9071640" cy="1262160"/>
          </a:xfrm>
        </p:spPr>
        <p:txBody>
          <a:bodyPr/>
          <a:lstStyle/>
          <a:p>
            <a:pPr lvl="0"/>
            <a:r>
              <a:rPr lang="en-US" dirty="0"/>
              <a:t>Volumetric Rendering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094B1-D37E-443B-A169-AD8A3A551EA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824794"/>
            <a:ext cx="9071640" cy="188856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 dirty="0"/>
              <a:t>The computation of 2D images from 3D scalar fields.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dirty="0"/>
              <a:t>Allows for the rendering of objects not as 2D surfaces, but as 3D volumes with depth.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dirty="0"/>
              <a:t>Applications: </a:t>
            </a:r>
            <a:r>
              <a:rPr lang="en-US" b="1" dirty="0" err="1"/>
              <a:t>metaballs</a:t>
            </a:r>
            <a:r>
              <a:rPr lang="en-US" dirty="0"/>
              <a:t>, sub-surface scattering of skin, clouds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dirty="0"/>
              <a:t>Multiple implementations: marching cubes, </a:t>
            </a:r>
            <a:r>
              <a:rPr lang="en-US" b="1" dirty="0"/>
              <a:t>raymarching</a:t>
            </a:r>
            <a:r>
              <a:rPr lang="en-US" dirty="0"/>
              <a:t>, splatting</a:t>
            </a:r>
          </a:p>
          <a:p>
            <a:pPr lvl="0">
              <a:buSzPct val="45000"/>
              <a:buFont typeface="StarSymbol"/>
              <a:buChar char="●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2C02C1-6AD3-4B80-9C27-C03F255AF4E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802571" y="5448769"/>
            <a:ext cx="3319199" cy="1865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4B325C-71CE-48A6-BB48-4A76CFBB6EC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212453" y="5510148"/>
            <a:ext cx="2619000" cy="1742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A7BBAE-53AA-40F7-8477-7B128C0D7F20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416438" y="5324569"/>
            <a:ext cx="3108959" cy="2113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B4874-5DFB-44C5-AE89-E60D4EBE3AF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Raymarching by Sphere-Tracing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800A4-1D84-4E9B-9B21-3E575A0A96A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1357974"/>
            <a:ext cx="9071640" cy="390024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 dirty="0"/>
              <a:t>Problem: If we shoot a ray from a pixel point, what objects does it hit?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dirty="0"/>
              <a:t>Solution: starting from the camera position (ray origin), move the ray the distance to the closest point in the scene. Introduced by Hart.</a:t>
            </a:r>
            <a:r>
              <a:rPr lang="en-US" baseline="30000" dirty="0"/>
              <a:t>1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 sz="3200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We can’t guarantee a hit, but we know we need to “march” the ray at least that far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421C12-926C-4068-9E21-73B5D587B75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139920" y="5120639"/>
            <a:ext cx="3260880" cy="19889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1B7E9C-5A71-4523-A6A8-82E75F72C989}"/>
              </a:ext>
            </a:extLst>
          </p:cNvPr>
          <p:cNvSpPr txBox="1"/>
          <p:nvPr/>
        </p:nvSpPr>
        <p:spPr>
          <a:xfrm>
            <a:off x="91440" y="7132320"/>
            <a:ext cx="10039680" cy="32400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600" b="0" i="0" u="none" strike="noStrike" kern="1200" cap="none" baseline="30000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1</a:t>
            </a:r>
            <a:r>
              <a:rPr lang="en-US" sz="16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Sphere tracing: a geometric method for the antialiased ray tracing of implicit surfaces. </a:t>
            </a:r>
            <a:r>
              <a:rPr lang="en-US" sz="1600" b="0" i="1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Visual Computer</a:t>
            </a:r>
            <a:r>
              <a:rPr lang="en-US" sz="1600" b="0" i="0" u="none" strike="noStrike" kern="1200" cap="none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. 1996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A32D6-7994-4998-B4CE-018CD89A6C0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sz="3200"/>
              <a:t>Signed Distance Functions (SDFs)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575D5-68D5-4A20-8390-FF7DEA7E2EF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65760" y="1645920"/>
            <a:ext cx="9071640" cy="438444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Scalar Fields? SDFs? Same thing!</a:t>
            </a:r>
          </a:p>
          <a:p>
            <a:pPr lvl="1" hangingPunct="0">
              <a:spcBef>
                <a:spcPts val="1417"/>
              </a:spcBef>
              <a:buSzPct val="75000"/>
              <a:buFont typeface="StarSymbol"/>
              <a:buChar char="–"/>
            </a:pPr>
            <a:r>
              <a:rPr lang="en-US" sz="320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Assigning distance from “isosurface” (where distance = 0) to every point in 3D space.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Allows for modeling of geometry that’s difficult to create with meshes.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4B5181-C9BB-4B58-AC36-3EA39701DF0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560319" y="4754879"/>
            <a:ext cx="4494960" cy="2528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732EC-AE0F-4E4D-ACDF-DA1A6F54CC0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Constructive Solid Geometry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2DFCE5-8CD4-43B4-AADE-DC6C138A183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Allows for construction of complex shapes by operating on a set of basic primitives (cubes, spheres, etc.)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Operations: intersection, union, difference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733B32-B456-4C21-87FC-DE296FE3EFE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474720" y="3968280"/>
            <a:ext cx="3673439" cy="32554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E9358-309C-40E7-9D70-32DEC5609AB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Metaballs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BAFBDE-29A3-4483-BCC9-55C087061C3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1559160"/>
            <a:ext cx="9071640" cy="438444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 dirty="0"/>
              <a:t>A method for modeling blob-like objects first proposed by Jim Blinn</a:t>
            </a:r>
            <a:r>
              <a:rPr lang="en-US" baseline="30000" dirty="0"/>
              <a:t>1</a:t>
            </a:r>
            <a:r>
              <a:rPr lang="en-US" dirty="0"/>
              <a:t>.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dirty="0"/>
              <a:t>I use Hart’s distance function described in his paper on sphere-tracing</a:t>
            </a:r>
            <a:r>
              <a:rPr lang="en-US" baseline="30000" dirty="0"/>
              <a:t>2</a:t>
            </a:r>
            <a:r>
              <a:rPr lang="en-US" dirty="0"/>
              <a:t> to model </a:t>
            </a:r>
            <a:r>
              <a:rPr lang="en-US" dirty="0" err="1"/>
              <a:t>metaballs</a:t>
            </a:r>
            <a:r>
              <a:rPr lang="en-US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0F079E-238B-45DE-AA0C-9635C87FB3CE}"/>
              </a:ext>
            </a:extLst>
          </p:cNvPr>
          <p:cNvSpPr txBox="1"/>
          <p:nvPr/>
        </p:nvSpPr>
        <p:spPr>
          <a:xfrm>
            <a:off x="0" y="6591240"/>
            <a:ext cx="8835480" cy="768959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500" b="0" i="0" u="none" strike="noStrike" kern="1200" cap="none" baseline="30000" dirty="0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1</a:t>
            </a:r>
            <a:r>
              <a:rPr lang="en-US" sz="1500" b="0" i="0" u="none" strike="noStrike" kern="1200" cap="none" dirty="0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A Generalization of Algebraic Surface Drawing. ACM Transactions on Graphics. 1982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600" b="0" i="0" u="none" strike="noStrike" kern="1200" cap="none" baseline="30000" dirty="0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2</a:t>
            </a:r>
            <a:r>
              <a:rPr lang="en-US" sz="1600" b="0" i="0" u="none" strike="noStrike" kern="1200" cap="none" dirty="0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Sphere tracing: a geometric method for the </a:t>
            </a:r>
            <a:r>
              <a:rPr lang="en-US" sz="1600" b="0" i="0" u="none" strike="noStrike" kern="1200" cap="none" dirty="0" err="1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antialiased</a:t>
            </a:r>
            <a:r>
              <a:rPr lang="en-US" sz="1600" b="0" i="0" u="none" strike="noStrike" kern="1200" cap="none" dirty="0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 ray tracing of implicit surfaces. </a:t>
            </a:r>
            <a:r>
              <a:rPr lang="en-US" sz="1600" b="0" i="1" u="none" strike="noStrike" kern="1200" cap="none" dirty="0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Visual Computer</a:t>
            </a:r>
            <a:r>
              <a:rPr lang="en-US" sz="1600" b="0" i="0" u="none" strike="noStrike" kern="1200" cap="none" dirty="0">
                <a:ln>
                  <a:noFill/>
                </a:ln>
                <a:latin typeface="Liberation Sans" pitchFamily="18"/>
                <a:ea typeface="Noto Sans CJK SC Regular" pitchFamily="2"/>
                <a:cs typeface="FreeSans" pitchFamily="2"/>
              </a:rPr>
              <a:t>. 1996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AC26DE-988A-4913-9F7B-53B910839E1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749040" y="3693600"/>
            <a:ext cx="2902320" cy="2897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3565F-5E5B-424B-A90C-7584992B022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03999" y="187285"/>
            <a:ext cx="9071640" cy="737215"/>
          </a:xfrm>
        </p:spPr>
        <p:txBody>
          <a:bodyPr/>
          <a:lstStyle/>
          <a:p>
            <a:pPr lvl="0"/>
            <a:r>
              <a:rPr lang="en-US" dirty="0"/>
              <a:t>Setup in WebGL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2D10E2-9133-4DD9-9F9B-1A6DBEFAE0A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755488"/>
            <a:ext cx="9071640" cy="4384440"/>
          </a:xfrm>
        </p:spPr>
        <p:txBody>
          <a:bodyPr/>
          <a:lstStyle/>
          <a:p>
            <a:pPr lvl="0">
              <a:buSzPct val="100000"/>
              <a:buAutoNum type="arabicParenR"/>
            </a:pPr>
            <a:r>
              <a:rPr lang="en-US" dirty="0"/>
              <a:t> Load plane mesh representing the image plane.</a:t>
            </a:r>
          </a:p>
          <a:p>
            <a:pPr lvl="0">
              <a:buSzPct val="100000"/>
              <a:buAutoNum type="arabicParenR"/>
            </a:pPr>
            <a:r>
              <a:rPr lang="en-US" dirty="0"/>
              <a:t> Save the camera position, calculated focal length, and window size as uniforms.</a:t>
            </a:r>
          </a:p>
          <a:p>
            <a:pPr lvl="0">
              <a:buSzPct val="100000"/>
              <a:buAutoNum type="arabicParenR"/>
            </a:pPr>
            <a:r>
              <a:rPr lang="en-US" dirty="0"/>
              <a:t> Calculate the ray direction to have its </a:t>
            </a:r>
            <a:r>
              <a:rPr lang="en-US" dirty="0" err="1"/>
              <a:t>xy</a:t>
            </a:r>
            <a:r>
              <a:rPr lang="en-US" dirty="0"/>
              <a:t> direction as the </a:t>
            </a:r>
            <a:r>
              <a:rPr lang="en-US" dirty="0" err="1"/>
              <a:t>uv</a:t>
            </a:r>
            <a:r>
              <a:rPr lang="en-US" dirty="0"/>
              <a:t> of the plane, and its z as the focal length.</a:t>
            </a:r>
          </a:p>
          <a:p>
            <a:pPr lvl="0">
              <a:buSzPct val="100000"/>
              <a:buAutoNum type="arabicParenR"/>
            </a:pPr>
            <a:r>
              <a:rPr lang="en-US" dirty="0"/>
              <a:t> Calculate the </a:t>
            </a:r>
            <a:r>
              <a:rPr lang="en-US" dirty="0" err="1"/>
              <a:t>modelview</a:t>
            </a:r>
            <a:r>
              <a:rPr lang="en-US" dirty="0"/>
              <a:t> matrix as essentially </a:t>
            </a:r>
            <a:r>
              <a:rPr lang="en-US" dirty="0" err="1"/>
              <a:t>glu_LookAt</a:t>
            </a:r>
            <a:r>
              <a:rPr lang="en-US" dirty="0"/>
              <a:t> with (camera position – origin) as eye and the up vector as vec3(0,1,0).</a:t>
            </a:r>
          </a:p>
          <a:p>
            <a:pPr lvl="0">
              <a:buSzPct val="100000"/>
              <a:buAutoNum type="arabicParenR"/>
            </a:pPr>
            <a:r>
              <a:rPr lang="en-US" dirty="0"/>
              <a:t> Multiply the ray direction by the </a:t>
            </a:r>
            <a:r>
              <a:rPr lang="en-US" dirty="0" err="1"/>
              <a:t>modelview</a:t>
            </a:r>
            <a:r>
              <a:rPr lang="en-US" dirty="0"/>
              <a:t> matrix.</a:t>
            </a:r>
          </a:p>
          <a:p>
            <a:pPr lvl="0">
              <a:buSzPct val="100000"/>
              <a:buAutoNum type="arabicParenR"/>
            </a:pPr>
            <a:r>
              <a:rPr lang="en-US" dirty="0"/>
              <a:t> Shoot the ray into the scene.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1017</Words>
  <Application>Microsoft Office PowerPoint</Application>
  <PresentationFormat>Custom</PresentationFormat>
  <Paragraphs>123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Arial</vt:lpstr>
      <vt:lpstr>Calibri</vt:lpstr>
      <vt:lpstr>Cambria Math</vt:lpstr>
      <vt:lpstr>DejaVu Sans</vt:lpstr>
      <vt:lpstr>FreeSans</vt:lpstr>
      <vt:lpstr>Liberation Sans</vt:lpstr>
      <vt:lpstr>Liberation Serif</vt:lpstr>
      <vt:lpstr>Noto Sans CJK SC Regular</vt:lpstr>
      <vt:lpstr>StarSymbol</vt:lpstr>
      <vt:lpstr>Times New Roman</vt:lpstr>
      <vt:lpstr>Default</vt:lpstr>
      <vt:lpstr>An Exploration in Raymarching and Optics By: Paul Grad</vt:lpstr>
      <vt:lpstr>Goal</vt:lpstr>
      <vt:lpstr>Volumetric Rendering</vt:lpstr>
      <vt:lpstr>Volumetric Rendering</vt:lpstr>
      <vt:lpstr>Raymarching by Sphere-Tracing</vt:lpstr>
      <vt:lpstr>Signed Distance Functions (SDFs)</vt:lpstr>
      <vt:lpstr>Constructive Solid Geometry</vt:lpstr>
      <vt:lpstr>Metaballs</vt:lpstr>
      <vt:lpstr>Setup in WebGL</vt:lpstr>
      <vt:lpstr>Optical Properties of Bubbles</vt:lpstr>
      <vt:lpstr>Modeling Translucency</vt:lpstr>
      <vt:lpstr>Modeling Reflection</vt:lpstr>
      <vt:lpstr>What is Interference?</vt:lpstr>
      <vt:lpstr>What is Interference?</vt:lpstr>
      <vt:lpstr>Equation of Thin Film Intereference</vt:lpstr>
      <vt:lpstr>Mapping Film Thickness</vt:lpstr>
      <vt:lpstr>Modeling Thin Film Interference</vt:lpstr>
      <vt:lpstr>Final Result: Bubbles</vt:lpstr>
      <vt:lpstr>What is Dispersion?</vt:lpstr>
      <vt:lpstr>Modeling Refraction and Dispersion</vt:lpstr>
      <vt:lpstr>Fresnel Equations</vt:lpstr>
      <vt:lpstr>Final Result for Glass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Exploration in Raymarching and Optics By: Paul Grad</dc:title>
  <dc:creator>Paul Grad</dc:creator>
  <cp:lastModifiedBy>Paul Grad</cp:lastModifiedBy>
  <cp:revision>48</cp:revision>
  <dcterms:created xsi:type="dcterms:W3CDTF">2018-06-05T20:59:29Z</dcterms:created>
  <dcterms:modified xsi:type="dcterms:W3CDTF">2018-06-11T09:23:59Z</dcterms:modified>
</cp:coreProperties>
</file>

<file path=docProps/thumbnail.jpeg>
</file>